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64" r:id="rId3"/>
    <p:sldId id="281" r:id="rId4"/>
    <p:sldId id="287" r:id="rId5"/>
    <p:sldId id="282" r:id="rId6"/>
    <p:sldId id="283" r:id="rId7"/>
    <p:sldId id="284" r:id="rId8"/>
    <p:sldId id="285" r:id="rId9"/>
    <p:sldId id="286" r:id="rId10"/>
    <p:sldId id="297" r:id="rId11"/>
    <p:sldId id="294" r:id="rId12"/>
    <p:sldId id="295" r:id="rId13"/>
    <p:sldId id="296" r:id="rId14"/>
    <p:sldId id="288" r:id="rId15"/>
    <p:sldId id="290" r:id="rId16"/>
    <p:sldId id="291" r:id="rId17"/>
    <p:sldId id="292" r:id="rId18"/>
    <p:sldId id="289" r:id="rId19"/>
  </p:sldIdLst>
  <p:sldSz cx="9144000" cy="6858000" type="screen4x3"/>
  <p:notesSz cx="9144000" cy="6858000"/>
  <p:defaultTextStyle>
    <a:defPPr>
      <a:defRPr lang="en-US"/>
    </a:defPPr>
    <a:lvl1pPr marL="0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a Russel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B1166"/>
    <a:srgbClr val="FFFFFF"/>
    <a:srgbClr val="E80000"/>
    <a:srgbClr val="0F002B"/>
    <a:srgbClr val="351466"/>
    <a:srgbClr val="200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1409" autoAdjust="0"/>
  </p:normalViewPr>
  <p:slideViewPr>
    <p:cSldViewPr snapToGrid="0" snapToObjects="1">
      <p:cViewPr>
        <p:scale>
          <a:sx n="94" d="100"/>
          <a:sy n="94" d="100"/>
        </p:scale>
        <p:origin x="-3152" y="-2224"/>
      </p:cViewPr>
      <p:guideLst>
        <p:guide orient="horz" pos="176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7AD1-53B8-B349-B1B3-E9EC39067FD8}" type="datetimeFigureOut">
              <a:rPr lang="en-US" smtClean="0"/>
              <a:t>2015-03-03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559F-BBA9-F54C-9730-7057D59CE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64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A4D2-F3D4-524C-9CEC-4CF73C5FB41D}" type="datetimeFigureOut">
              <a:rPr lang="en-US" smtClean="0"/>
              <a:t>2015-03-03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732A6-2A1C-F248-8858-C616975822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93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4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BAE have ~3700 active patents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32A6-2A1C-F248-8858-C616975822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23M x 23M, symmetric, 1% density = 1.2TB  =&gt;  ~4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32A6-2A1C-F248-8858-C616975822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6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681516"/>
            <a:ext cx="7772400" cy="1470025"/>
          </a:xfrm>
        </p:spPr>
        <p:txBody>
          <a:bodyPr/>
          <a:lstStyle>
            <a:lvl1pPr>
              <a:defRPr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729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4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622" y="6454891"/>
            <a:ext cx="1266138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Source Sans Pro Light"/>
                <a:cs typeface="Source Sans Pro Light"/>
              </a:defRPr>
            </a:lvl1pPr>
          </a:lstStyle>
          <a:p>
            <a:fld id="{F00CCB23-2BDA-214A-876C-B45C3D13378E}" type="datetime1">
              <a:rPr lang="en-GB" smtClean="0"/>
              <a:pPr/>
              <a:t>2015-03-03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3160" y="6454891"/>
            <a:ext cx="2895600" cy="365125"/>
          </a:xfrm>
        </p:spPr>
        <p:txBody>
          <a:bodyPr/>
          <a:lstStyle>
            <a:lvl1pPr>
              <a:defRPr>
                <a:latin typeface="Source Sans Pro Light"/>
                <a:cs typeface="Source Sans Pro Light"/>
              </a:defRPr>
            </a:lvl1pPr>
          </a:lstStyle>
          <a:p>
            <a:r>
              <a:rPr lang="en-US" dirty="0" smtClean="0"/>
              <a:t>Cipher proposal for XYZ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6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1" y="1681516"/>
            <a:ext cx="7772400" cy="1470025"/>
          </a:xfrm>
          <a:prstGeom prst="rect">
            <a:avLst/>
          </a:prstGeom>
        </p:spPr>
        <p:txBody>
          <a:bodyPr lIns="91433" tIns="45716" rIns="91433" bIns="45716"/>
          <a:lstStyle>
            <a:lvl1pPr>
              <a:defRPr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437291"/>
            <a:ext cx="6400800" cy="1752600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ource Sans Pro"/>
                <a:cs typeface="Source Sans Pro"/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subtitle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9" y="4092148"/>
            <a:ext cx="1820208" cy="27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4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946099"/>
            <a:ext cx="8229600" cy="1143000"/>
          </a:xfrm>
          <a:prstGeom prst="rect">
            <a:avLst/>
          </a:prstGeom>
        </p:spPr>
        <p:txBody>
          <a:bodyPr lIns="91433" tIns="45716" rIns="91433" bIns="45716">
            <a:normAutofit/>
          </a:bodyPr>
          <a:lstStyle>
            <a:lvl1pPr>
              <a:defRPr sz="40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smtClean="0"/>
              <a:t>End </a:t>
            </a:r>
            <a:r>
              <a:rPr lang="pl-PL" dirty="0" err="1" smtClean="0"/>
              <a:t>slide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0"/>
          </p:nvPr>
        </p:nvSpPr>
        <p:spPr>
          <a:xfrm>
            <a:off x="3021014" y="3440113"/>
            <a:ext cx="5665787" cy="1758950"/>
          </a:xfrm>
          <a:prstGeom prst="rect">
            <a:avLst/>
          </a:prstGeom>
        </p:spPr>
        <p:txBody>
          <a:bodyPr vert="horz" lIns="91433" tIns="45716" rIns="91433" bIns="45716"/>
          <a:lstStyle>
            <a:lvl1pPr>
              <a:buClr>
                <a:srgbClr val="E80000"/>
              </a:buClr>
              <a:defRPr sz="2400">
                <a:latin typeface="Source Sans Pro Light"/>
                <a:cs typeface="Source Sans Pro Light"/>
              </a:defRPr>
            </a:lvl1pPr>
            <a:lvl2pPr>
              <a:buClr>
                <a:srgbClr val="E80000"/>
              </a:buClr>
              <a:defRPr sz="2000">
                <a:latin typeface="Source Sans Pro Light"/>
                <a:cs typeface="Source Sans Pro Light"/>
              </a:defRPr>
            </a:lvl2pPr>
            <a:lvl3pPr>
              <a:buClr>
                <a:srgbClr val="E80000"/>
              </a:buClr>
              <a:defRPr sz="1800">
                <a:latin typeface="Source Sans Pro Light"/>
                <a:cs typeface="Source Sans Pro Light"/>
              </a:defRPr>
            </a:lvl3pPr>
            <a:lvl4pPr>
              <a:buClr>
                <a:srgbClr val="E80000"/>
              </a:buClr>
              <a:defRPr sz="1600">
                <a:latin typeface="Source Sans Pro Light"/>
                <a:cs typeface="Source Sans Pro Light"/>
              </a:defRPr>
            </a:lvl4pPr>
            <a:lvl5pPr>
              <a:buClr>
                <a:srgbClr val="E80000"/>
              </a:buClr>
              <a:defRPr sz="1600">
                <a:latin typeface="Source Sans Pro Light"/>
                <a:cs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216028"/>
            <a:ext cx="8229600" cy="81781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00144"/>
                </a:solidFill>
                <a:latin typeface="+mn-lt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8" name="Content Placeholder 76"/>
          <p:cNvSpPr>
            <a:spLocks noGrp="1"/>
          </p:cNvSpPr>
          <p:nvPr>
            <p:ph sz="quarter" idx="19"/>
          </p:nvPr>
        </p:nvSpPr>
        <p:spPr>
          <a:xfrm>
            <a:off x="461964" y="1736726"/>
            <a:ext cx="8224837" cy="4467225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9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49188" y="394153"/>
            <a:ext cx="8229600" cy="81781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59" name="Content Placeholder 76"/>
          <p:cNvSpPr>
            <a:spLocks noGrp="1"/>
          </p:cNvSpPr>
          <p:nvPr>
            <p:ph sz="quarter" idx="19"/>
          </p:nvPr>
        </p:nvSpPr>
        <p:spPr>
          <a:xfrm>
            <a:off x="461964" y="1736726"/>
            <a:ext cx="8224837" cy="4467225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5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49188" y="394153"/>
            <a:ext cx="8229600" cy="81781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59" name="Content Placeholder 76"/>
          <p:cNvSpPr>
            <a:spLocks noGrp="1"/>
          </p:cNvSpPr>
          <p:nvPr>
            <p:ph sz="quarter" idx="19"/>
          </p:nvPr>
        </p:nvSpPr>
        <p:spPr>
          <a:xfrm>
            <a:off x="461964" y="1736726"/>
            <a:ext cx="8224837" cy="4467225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249188" y="394153"/>
            <a:ext cx="8229600" cy="81781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59" name="Content Placeholder 76"/>
          <p:cNvSpPr>
            <a:spLocks noGrp="1"/>
          </p:cNvSpPr>
          <p:nvPr>
            <p:ph sz="quarter" idx="19"/>
          </p:nvPr>
        </p:nvSpPr>
        <p:spPr>
          <a:xfrm>
            <a:off x="461964" y="1736726"/>
            <a:ext cx="8224837" cy="4467225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5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5495453" y="1132872"/>
            <a:ext cx="1264499" cy="515169"/>
            <a:chOff x="1326264" y="2042915"/>
            <a:chExt cx="1620136" cy="659157"/>
          </a:xfrm>
        </p:grpSpPr>
        <p:sp>
          <p:nvSpPr>
            <p:cNvPr id="42" name="Rounded Rectangle 41"/>
            <p:cNvSpPr/>
            <p:nvPr userDrawn="1"/>
          </p:nvSpPr>
          <p:spPr>
            <a:xfrm>
              <a:off x="1326264" y="2042915"/>
              <a:ext cx="1620136" cy="6134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 userDrawn="1"/>
          </p:nvSpPr>
          <p:spPr>
            <a:xfrm flipV="1">
              <a:off x="1326264" y="2566079"/>
              <a:ext cx="1620136" cy="135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49188" y="394153"/>
            <a:ext cx="8229600" cy="81781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58" name="Content Placeholder 76"/>
          <p:cNvSpPr>
            <a:spLocks noGrp="1"/>
          </p:cNvSpPr>
          <p:nvPr>
            <p:ph sz="quarter" idx="19"/>
          </p:nvPr>
        </p:nvSpPr>
        <p:spPr>
          <a:xfrm>
            <a:off x="461964" y="1749055"/>
            <a:ext cx="8224837" cy="4467225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15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350312" y="1135849"/>
            <a:ext cx="1264499" cy="4274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rgbClr val="A6A6A6"/>
                </a:solidFill>
                <a:latin typeface="Source Sans Pro Light"/>
                <a:cs typeface="Source Sans Pro Light"/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en-US" dirty="0"/>
          </a:p>
        </p:txBody>
      </p:sp>
      <p:sp>
        <p:nvSpPr>
          <p:cNvPr id="16" name="Text Placeholder 55"/>
          <p:cNvSpPr>
            <a:spLocks noGrp="1"/>
          </p:cNvSpPr>
          <p:nvPr>
            <p:ph type="body" sz="quarter" idx="14"/>
          </p:nvPr>
        </p:nvSpPr>
        <p:spPr>
          <a:xfrm>
            <a:off x="1659772" y="1135849"/>
            <a:ext cx="1264499" cy="4274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Source Sans Pro Light"/>
                <a:cs typeface="Source Sans Pro Light"/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en-US" dirty="0"/>
          </a:p>
        </p:txBody>
      </p:sp>
      <p:sp>
        <p:nvSpPr>
          <p:cNvPr id="17" name="Text Placeholder 55"/>
          <p:cNvSpPr>
            <a:spLocks noGrp="1"/>
          </p:cNvSpPr>
          <p:nvPr>
            <p:ph type="body" sz="quarter" idx="15"/>
          </p:nvPr>
        </p:nvSpPr>
        <p:spPr>
          <a:xfrm>
            <a:off x="2961350" y="1141287"/>
            <a:ext cx="1264499" cy="42198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Source Sans Pro Light"/>
                <a:cs typeface="Source Sans Pro Light"/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en-US" dirty="0"/>
          </a:p>
        </p:txBody>
      </p:sp>
      <p:sp>
        <p:nvSpPr>
          <p:cNvPr id="18" name="Text Placeholder 55"/>
          <p:cNvSpPr>
            <a:spLocks noGrp="1"/>
          </p:cNvSpPr>
          <p:nvPr>
            <p:ph type="body" sz="quarter" idx="16"/>
          </p:nvPr>
        </p:nvSpPr>
        <p:spPr>
          <a:xfrm>
            <a:off x="4269006" y="1140645"/>
            <a:ext cx="1264499" cy="42262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Source Sans Pro Light"/>
                <a:cs typeface="Source Sans Pro Light"/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en-US" dirty="0"/>
          </a:p>
        </p:txBody>
      </p:sp>
      <p:sp>
        <p:nvSpPr>
          <p:cNvPr id="19" name="Text Placeholder 55"/>
          <p:cNvSpPr>
            <a:spLocks noGrp="1"/>
          </p:cNvSpPr>
          <p:nvPr>
            <p:ph type="body" sz="quarter" idx="17"/>
          </p:nvPr>
        </p:nvSpPr>
        <p:spPr>
          <a:xfrm>
            <a:off x="5566350" y="1132871"/>
            <a:ext cx="1264499" cy="430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rgbClr val="200144"/>
                </a:solidFill>
                <a:latin typeface="Source Sans Pro Light"/>
                <a:cs typeface="Source Sans Pro Light"/>
              </a:defRPr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5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6"/>
          <p:cNvSpPr>
            <a:spLocks noGrp="1"/>
          </p:cNvSpPr>
          <p:nvPr>
            <p:ph sz="quarter" idx="19"/>
          </p:nvPr>
        </p:nvSpPr>
        <p:spPr>
          <a:xfrm>
            <a:off x="461964" y="1736726"/>
            <a:ext cx="4033837" cy="4467225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17" name="Content Placeholder 76"/>
          <p:cNvSpPr>
            <a:spLocks noGrp="1"/>
          </p:cNvSpPr>
          <p:nvPr>
            <p:ph sz="quarter" idx="20"/>
          </p:nvPr>
        </p:nvSpPr>
        <p:spPr>
          <a:xfrm>
            <a:off x="4648200" y="1739466"/>
            <a:ext cx="4033837" cy="4467225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9188" y="394153"/>
            <a:ext cx="8229600" cy="81781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4022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00144"/>
                </a:solidFill>
                <a:latin typeface="Source Sans Pro"/>
                <a:cs typeface="Source Sans Pro"/>
              </a:defRPr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3" indent="0">
              <a:buNone/>
              <a:defRPr sz="16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4022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00144"/>
                </a:solidFill>
                <a:latin typeface="Source Sans Pro"/>
                <a:cs typeface="Source Sans Pro"/>
              </a:defRPr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4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8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3" indent="0">
              <a:buNone/>
              <a:defRPr sz="1600" b="1"/>
            </a:lvl9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6" name="Content Placeholder 76"/>
          <p:cNvSpPr>
            <a:spLocks noGrp="1"/>
          </p:cNvSpPr>
          <p:nvPr>
            <p:ph sz="quarter" idx="19"/>
          </p:nvPr>
        </p:nvSpPr>
        <p:spPr>
          <a:xfrm>
            <a:off x="461964" y="2579988"/>
            <a:ext cx="4033837" cy="3623962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17" name="Content Placeholder 76"/>
          <p:cNvSpPr>
            <a:spLocks noGrp="1"/>
          </p:cNvSpPr>
          <p:nvPr>
            <p:ph sz="quarter" idx="20"/>
          </p:nvPr>
        </p:nvSpPr>
        <p:spPr>
          <a:xfrm>
            <a:off x="4648200" y="2582728"/>
            <a:ext cx="4033837" cy="3623962"/>
          </a:xfrm>
        </p:spPr>
        <p:txBody>
          <a:bodyPr>
            <a:normAutofit/>
          </a:bodyPr>
          <a:lstStyle>
            <a:lvl1pPr>
              <a:buClr>
                <a:srgbClr val="E80000"/>
              </a:buClr>
              <a:defRPr sz="2400" baseline="0">
                <a:latin typeface="Source Sans Pro Light"/>
              </a:defRPr>
            </a:lvl1pPr>
            <a:lvl2pPr>
              <a:buClr>
                <a:srgbClr val="E80000"/>
              </a:buClr>
              <a:defRPr sz="2000" baseline="0">
                <a:latin typeface="Source Sans Pro Light"/>
              </a:defRPr>
            </a:lvl2pPr>
            <a:lvl3pPr>
              <a:buClr>
                <a:srgbClr val="E80000"/>
              </a:buClr>
              <a:defRPr sz="1800" baseline="0">
                <a:latin typeface="Source Sans Pro Light"/>
              </a:defRPr>
            </a:lvl3pPr>
            <a:lvl4pPr>
              <a:buClr>
                <a:srgbClr val="E80000"/>
              </a:buClr>
              <a:defRPr sz="1600" baseline="0">
                <a:latin typeface="Source Sans Pro Light"/>
              </a:defRPr>
            </a:lvl4pPr>
            <a:lvl5pPr>
              <a:buClr>
                <a:srgbClr val="E80000"/>
              </a:buClr>
              <a:defRPr sz="1600" baseline="0">
                <a:latin typeface="Source Sans Pro Light"/>
              </a:defRPr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9188" y="394153"/>
            <a:ext cx="8229600" cy="81781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2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57075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00144"/>
                </a:solidFill>
                <a:latin typeface="Source Sans Pro"/>
                <a:cs typeface="Source Sans Pro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5435" y="6454891"/>
            <a:ext cx="2895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Cipher proposal for XYZ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2161" y="6454891"/>
            <a:ext cx="2133600" cy="365125"/>
          </a:xfrm>
        </p:spPr>
        <p:txBody>
          <a:bodyPr/>
          <a:lstStyle>
            <a:lvl1pPr>
              <a:defRPr sz="1000">
                <a:solidFill>
                  <a:srgbClr val="BFBFBF"/>
                </a:solidFill>
                <a:latin typeface="Source Sans Pro Light"/>
                <a:cs typeface="Source Sans Pro Light"/>
              </a:defRPr>
            </a:lvl1pPr>
          </a:lstStyle>
          <a:p>
            <a:fld id="{E8276075-F3F0-864E-A9E7-63B2971D17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821126" y="6417787"/>
            <a:ext cx="695384" cy="4022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Source Sans Pro Light"/>
                <a:cs typeface="Source Sans Pro Light"/>
              </a:defRPr>
            </a:lvl1pPr>
          </a:lstStyle>
          <a:p>
            <a:fld id="{D4FDE1A9-E6C1-C245-A13E-C8AF3C8E2F9D}" type="datetime1">
              <a:rPr lang="en-GB" smtClean="0"/>
              <a:pPr/>
              <a:t>2015-03-03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829" y="6135147"/>
            <a:ext cx="9156829" cy="731836"/>
          </a:xfrm>
          <a:prstGeom prst="rect">
            <a:avLst/>
          </a:prstGeom>
          <a:solidFill>
            <a:srgbClr val="2B11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011520" cy="365124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Cipher proposal for XYZ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6075-F3F0-864E-A9E7-63B2971D17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21620" y="1032537"/>
            <a:ext cx="459982" cy="2340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0144" y="6370881"/>
            <a:ext cx="1190115" cy="29752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135720" y="6356350"/>
            <a:ext cx="812684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B837-C891-2E43-BA1F-214046664A4B}" type="datetimeFigureOut">
              <a:rPr lang="en-US" smtClean="0"/>
              <a:pPr/>
              <a:t>2015-03-03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2" r:id="rId7"/>
    <p:sldLayoutId id="2147483653" r:id="rId8"/>
    <p:sldLayoutId id="2147483654" r:id="rId9"/>
    <p:sldLayoutId id="2147483655" r:id="rId10"/>
  </p:sldLayoutIdLst>
  <p:hf hdr="0"/>
  <p:txStyles>
    <p:titleStyle>
      <a:lvl1pPr algn="ctr" defTabSz="4571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45716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1" algn="l" defTabSz="45716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45716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8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9" y="-1"/>
            <a:ext cx="9156829" cy="1051077"/>
          </a:xfrm>
          <a:prstGeom prst="rect">
            <a:avLst/>
          </a:prstGeom>
          <a:solidFill>
            <a:srgbClr val="2B11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2534" y="172872"/>
            <a:ext cx="2637272" cy="6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</p:sldLayoutIdLst>
  <p:hf hdr="0"/>
  <p:txStyles>
    <p:titleStyle>
      <a:lvl1pPr algn="ctr" defTabSz="4571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45716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1" algn="l" defTabSz="45716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45716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8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3877" y="1926586"/>
            <a:ext cx="6905212" cy="2755517"/>
          </a:xfrm>
        </p:spPr>
        <p:txBody>
          <a:bodyPr/>
          <a:lstStyle/>
          <a:p>
            <a:pPr algn="l"/>
            <a:r>
              <a:rPr lang="en-US" sz="3200" dirty="0">
                <a:latin typeface="+mj-lt"/>
              </a:rPr>
              <a:t>Machine Learning on Patent </a:t>
            </a:r>
            <a:r>
              <a:rPr lang="en-US" sz="3200" dirty="0" smtClean="0">
                <a:latin typeface="+mj-lt"/>
              </a:rPr>
              <a:t>data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it tells us about Innovation and Strategy</a:t>
            </a:r>
            <a:br>
              <a:rPr lang="en-US" sz="2400" dirty="0">
                <a:latin typeface="+mj-lt"/>
              </a:rPr>
            </a:br>
            <a:r>
              <a:rPr lang="en-US" sz="1800" dirty="0">
                <a:latin typeface="+mj-lt"/>
              </a:rPr>
              <a:t/>
            </a:r>
            <a:br>
              <a:rPr lang="en-US" sz="1800" dirty="0">
                <a:latin typeface="+mj-lt"/>
              </a:rPr>
            </a:br>
            <a:r>
              <a:rPr lang="en-US" sz="2000" dirty="0" smtClean="0">
                <a:latin typeface="+mj-lt"/>
              </a:rPr>
              <a:t>2015-03-05</a:t>
            </a: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1800" dirty="0">
                <a:latin typeface="+mj-lt"/>
              </a:rPr>
              <a:t/>
            </a:r>
            <a:br>
              <a:rPr lang="en-US" sz="1800" dirty="0">
                <a:latin typeface="+mj-lt"/>
              </a:rPr>
            </a:br>
            <a:r>
              <a:rPr lang="en-US" sz="2000" dirty="0" smtClean="0">
                <a:latin typeface="+mj-lt"/>
              </a:rPr>
              <a:t>Nigel Swycher and Steve Harris</a:t>
            </a:r>
            <a:br>
              <a:rPr lang="en-US" sz="2000" dirty="0" smtClean="0">
                <a:latin typeface="+mj-lt"/>
              </a:rPr>
            </a:b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1400" dirty="0"/>
              <a:t>AISTEMOS Limited</a:t>
            </a:r>
            <a:r>
              <a:rPr lang="en-US" sz="1400" dirty="0" smtClean="0">
                <a:latin typeface="+mj-lt"/>
              </a:rPr>
              <a:t/>
            </a:r>
            <a:br>
              <a:rPr lang="en-US" sz="1400" dirty="0" smtClean="0">
                <a:latin typeface="+mj-lt"/>
              </a:rPr>
            </a:br>
            <a:r>
              <a:rPr lang="en-US" sz="1800" dirty="0">
                <a:latin typeface="+mj-lt"/>
              </a:rPr>
              <a:t/>
            </a:r>
            <a:br>
              <a:rPr lang="en-US" sz="1800" dirty="0">
                <a:latin typeface="+mj-lt"/>
              </a:rPr>
            </a:br>
            <a:endParaRPr lang="en-US" sz="1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4983" y="5836596"/>
            <a:ext cx="192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aistemos.com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8293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03 at 14.12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1" y="108080"/>
            <a:ext cx="6522973" cy="5957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0"/>
            <a:ext cx="8229600" cy="817810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n-US" dirty="0" smtClean="0"/>
              <a:t>Brute force calculations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368853" y="1174977"/>
            <a:ext cx="1236066" cy="3531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5753" y="1528150"/>
            <a:ext cx="754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200144"/>
                </a:solidFill>
                <a:cs typeface="Source Sans Pro Light"/>
              </a:rPr>
              <a:t>x</a:t>
            </a:r>
            <a:r>
              <a:rPr lang="en-US" sz="1100" dirty="0" smtClean="0">
                <a:solidFill>
                  <a:srgbClr val="200144"/>
                </a:solidFill>
                <a:cs typeface="Source Sans Pro Light"/>
              </a:rPr>
              <a:t> 300,000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19066"/>
            <a:ext cx="8229600" cy="817810"/>
          </a:xfrm>
        </p:spPr>
        <p:txBody>
          <a:bodyPr/>
          <a:lstStyle/>
          <a:p>
            <a:r>
              <a:rPr lang="en-US" dirty="0" smtClean="0"/>
              <a:t>Identify comparable patent sets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61964" y="820277"/>
            <a:ext cx="8224837" cy="367938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Given a pre-calculated similarity matrix, we can:</a:t>
            </a:r>
          </a:p>
          <a:p>
            <a:pPr lvl="1"/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dentify all the sufficiently similar patents</a:t>
            </a:r>
          </a:p>
          <a:p>
            <a:pPr lvl="1"/>
            <a:r>
              <a:rPr lang="en-US" dirty="0" smtClean="0">
                <a:latin typeface="+mn-lt"/>
              </a:rPr>
              <a:t>Group them by 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party owner</a:t>
            </a:r>
          </a:p>
          <a:p>
            <a:pPr lvl="1"/>
            <a:r>
              <a:rPr lang="en-US" dirty="0" smtClean="0">
                <a:latin typeface="+mn-lt"/>
              </a:rPr>
              <a:t>Correct for the non-relevant patents owned by the 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party</a:t>
            </a:r>
          </a:p>
          <a:p>
            <a:pPr lvl="1"/>
            <a:r>
              <a:rPr lang="en-US" dirty="0" smtClean="0">
                <a:latin typeface="+mn-lt"/>
              </a:rPr>
              <a:t>Produce a weighted similarity measure for the top N most similar companies</a:t>
            </a:r>
          </a:p>
          <a:p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 real-time (sub 1 second)</a:t>
            </a:r>
          </a:p>
          <a:p>
            <a:r>
              <a:rPr lang="en-US" dirty="0" smtClean="0">
                <a:latin typeface="+mn-lt"/>
              </a:rPr>
              <a:t>Can be done for any arbitrary collection of patents</a:t>
            </a:r>
          </a:p>
          <a:p>
            <a:r>
              <a:rPr lang="en-US" dirty="0" smtClean="0">
                <a:latin typeface="+mn-lt"/>
              </a:rPr>
              <a:t>2</a:t>
            </a:r>
            <a:r>
              <a:rPr lang="en-US" baseline="30000" dirty="0" smtClean="0">
                <a:latin typeface="+mn-lt"/>
              </a:rPr>
              <a:t>nd</a:t>
            </a:r>
            <a:r>
              <a:rPr lang="en-US" dirty="0" smtClean="0">
                <a:latin typeface="+mn-lt"/>
              </a:rPr>
              <a:t> party patents can be mapped to clusters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27" y="4364563"/>
            <a:ext cx="5115517" cy="168627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9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19066"/>
            <a:ext cx="8229600" cy="817810"/>
          </a:xfrm>
        </p:spPr>
        <p:txBody>
          <a:bodyPr/>
          <a:lstStyle/>
          <a:p>
            <a:r>
              <a:rPr lang="en-US" dirty="0" smtClean="0"/>
              <a:t>Application to other domains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61964" y="1401207"/>
            <a:ext cx="8224837" cy="335430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With modifications both of these techniques can be applied more generally:</a:t>
            </a:r>
          </a:p>
          <a:p>
            <a:pPr lvl="1"/>
            <a:r>
              <a:rPr lang="en-US" dirty="0" smtClean="0">
                <a:latin typeface="+mn-lt"/>
              </a:rPr>
              <a:t>Clustering documents</a:t>
            </a:r>
          </a:p>
          <a:p>
            <a:pPr lvl="1"/>
            <a:r>
              <a:rPr lang="en-US" dirty="0" smtClean="0">
                <a:latin typeface="+mn-lt"/>
              </a:rPr>
              <a:t>Identifying authors by example</a:t>
            </a:r>
          </a:p>
          <a:p>
            <a:r>
              <a:rPr lang="en-US" dirty="0" smtClean="0">
                <a:latin typeface="+mn-lt"/>
              </a:rPr>
              <a:t>We’ve described the application in the patent domain as it’s the one we developed the techniques for</a:t>
            </a:r>
          </a:p>
          <a:p>
            <a:r>
              <a:rPr lang="en-US" dirty="0" smtClean="0">
                <a:latin typeface="+mn-lt"/>
              </a:rPr>
              <a:t>The combination of machine learning systems and brute force compute clouds is very powerful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use cases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328898" y="1106153"/>
            <a:ext cx="8458842" cy="4934176"/>
            <a:chOff x="328898" y="1106153"/>
            <a:chExt cx="8458842" cy="4934176"/>
          </a:xfrm>
        </p:grpSpPr>
        <p:grpSp>
          <p:nvGrpSpPr>
            <p:cNvPr id="87" name="Group 86"/>
            <p:cNvGrpSpPr/>
            <p:nvPr/>
          </p:nvGrpSpPr>
          <p:grpSpPr>
            <a:xfrm>
              <a:off x="3206336" y="1106153"/>
              <a:ext cx="2731326" cy="2390559"/>
              <a:chOff x="3206336" y="1106153"/>
              <a:chExt cx="2731326" cy="2390559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040" y="1177094"/>
                <a:ext cx="734459" cy="749150"/>
              </a:xfrm>
              <a:prstGeom prst="rect">
                <a:avLst/>
              </a:prstGeom>
            </p:spPr>
          </p:pic>
          <p:grpSp>
            <p:nvGrpSpPr>
              <p:cNvPr id="118" name="Group 117"/>
              <p:cNvGrpSpPr/>
              <p:nvPr/>
            </p:nvGrpSpPr>
            <p:grpSpPr>
              <a:xfrm>
                <a:off x="3206336" y="1106153"/>
                <a:ext cx="2731324" cy="2390559"/>
                <a:chOff x="3230089" y="1129903"/>
                <a:chExt cx="2731324" cy="2390559"/>
              </a:xfrm>
            </p:grpSpPr>
            <p:sp>
              <p:nvSpPr>
                <p:cNvPr id="120" name="Rounded Rectangle 119"/>
                <p:cNvSpPr/>
                <p:nvPr/>
              </p:nvSpPr>
              <p:spPr>
                <a:xfrm>
                  <a:off x="3230089" y="1129903"/>
                  <a:ext cx="2731324" cy="2390559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3230089" y="1875933"/>
                  <a:ext cx="2731322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GB" dirty="0" smtClean="0"/>
                    <a:t>Competitive Intelligence</a:t>
                  </a:r>
                </a:p>
                <a:p>
                  <a:r>
                    <a:rPr lang="en-GB" sz="1300" dirty="0" smtClean="0"/>
                    <a:t>Aggregation and analysis of organisations and their comparables</a:t>
                  </a:r>
                  <a:endParaRPr lang="en-GB" sz="1300" dirty="0"/>
                </a:p>
              </p:txBody>
            </p:sp>
          </p:grpSp>
          <p:sp>
            <p:nvSpPr>
              <p:cNvPr id="119" name="Rounded Rectangle 118"/>
              <p:cNvSpPr/>
              <p:nvPr/>
            </p:nvSpPr>
            <p:spPr>
              <a:xfrm>
                <a:off x="3214594" y="2947945"/>
                <a:ext cx="2723068" cy="290478"/>
              </a:xfrm>
              <a:prstGeom prst="roundRect">
                <a:avLst/>
              </a:prstGeom>
              <a:solidFill>
                <a:srgbClr val="2B11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b="1" dirty="0" smtClean="0">
                    <a:solidFill>
                      <a:schemeClr val="bg1"/>
                    </a:solidFill>
                  </a:rPr>
                  <a:t>ACQUISITIONS/DIVESTMENTS</a:t>
                </a:r>
                <a:endParaRPr lang="en-GB" sz="13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28898" y="1106153"/>
              <a:ext cx="2734941" cy="2390559"/>
              <a:chOff x="328898" y="1106153"/>
              <a:chExt cx="2734941" cy="2390559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7620" y="1170576"/>
                <a:ext cx="734459" cy="738132"/>
              </a:xfrm>
              <a:prstGeom prst="rect">
                <a:avLst/>
              </a:prstGeom>
            </p:spPr>
          </p:pic>
          <p:grpSp>
            <p:nvGrpSpPr>
              <p:cNvPr id="113" name="Group 112"/>
              <p:cNvGrpSpPr/>
              <p:nvPr/>
            </p:nvGrpSpPr>
            <p:grpSpPr>
              <a:xfrm>
                <a:off x="332515" y="1106153"/>
                <a:ext cx="2731324" cy="2390559"/>
                <a:chOff x="522515" y="1129903"/>
                <a:chExt cx="2731324" cy="2390559"/>
              </a:xfrm>
            </p:grpSpPr>
            <p:sp>
              <p:nvSpPr>
                <p:cNvPr id="115" name="Rounded Rectangle 114"/>
                <p:cNvSpPr/>
                <p:nvPr/>
              </p:nvSpPr>
              <p:spPr>
                <a:xfrm>
                  <a:off x="522515" y="1129903"/>
                  <a:ext cx="2731324" cy="2390559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22515" y="1875934"/>
                  <a:ext cx="273132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GB" sz="1700" dirty="0" smtClean="0"/>
                    <a:t>IP Strategy</a:t>
                  </a:r>
                </a:p>
                <a:p>
                  <a:r>
                    <a:rPr lang="en-GB" sz="1300" dirty="0" smtClean="0"/>
                    <a:t>IP business intelligence as a common language</a:t>
                  </a:r>
                  <a:endParaRPr lang="en-GB" sz="1300" dirty="0"/>
                </a:p>
              </p:txBody>
            </p:sp>
          </p:grpSp>
          <p:sp>
            <p:nvSpPr>
              <p:cNvPr id="114" name="Rounded Rectangle 113"/>
              <p:cNvSpPr/>
              <p:nvPr/>
            </p:nvSpPr>
            <p:spPr>
              <a:xfrm>
                <a:off x="328898" y="2947945"/>
                <a:ext cx="2723068" cy="290478"/>
              </a:xfrm>
              <a:prstGeom prst="roundRect">
                <a:avLst/>
              </a:prstGeom>
              <a:solidFill>
                <a:srgbClr val="2B11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b="1" dirty="0" smtClean="0">
                    <a:solidFill>
                      <a:schemeClr val="bg1"/>
                    </a:solidFill>
                  </a:rPr>
                  <a:t>CUSTOM ANALYTICS</a:t>
                </a:r>
                <a:endParaRPr lang="en-GB" sz="13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052799" y="1106153"/>
              <a:ext cx="2734938" cy="2390559"/>
              <a:chOff x="6052799" y="1106153"/>
              <a:chExt cx="2734938" cy="2390559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721" y="1168224"/>
                <a:ext cx="734459" cy="749150"/>
              </a:xfrm>
              <a:prstGeom prst="rect">
                <a:avLst/>
              </a:prstGeom>
            </p:spPr>
          </p:pic>
          <p:grpSp>
            <p:nvGrpSpPr>
              <p:cNvPr id="108" name="Group 107"/>
              <p:cNvGrpSpPr/>
              <p:nvPr/>
            </p:nvGrpSpPr>
            <p:grpSpPr>
              <a:xfrm>
                <a:off x="6056413" y="1106153"/>
                <a:ext cx="2731324" cy="2390559"/>
                <a:chOff x="5937663" y="1129901"/>
                <a:chExt cx="2731324" cy="23905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5937663" y="1129901"/>
                  <a:ext cx="2731324" cy="2390559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937663" y="1875932"/>
                  <a:ext cx="2731322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GB" dirty="0" smtClean="0"/>
                    <a:t>Collaborations</a:t>
                  </a:r>
                </a:p>
                <a:p>
                  <a:r>
                    <a:rPr lang="en-GB" sz="1300" dirty="0" smtClean="0"/>
                    <a:t>Support for inbound, outbound and cross-licensing</a:t>
                  </a:r>
                  <a:endParaRPr lang="en-GB" sz="1300" dirty="0"/>
                </a:p>
              </p:txBody>
            </p:sp>
          </p:grpSp>
          <p:sp>
            <p:nvSpPr>
              <p:cNvPr id="109" name="Rounded Rectangle 108"/>
              <p:cNvSpPr/>
              <p:nvPr/>
            </p:nvSpPr>
            <p:spPr>
              <a:xfrm>
                <a:off x="6052799" y="2947945"/>
                <a:ext cx="2723068" cy="290478"/>
              </a:xfrm>
              <a:prstGeom prst="roundRect">
                <a:avLst/>
              </a:prstGeom>
              <a:solidFill>
                <a:srgbClr val="2B11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b="1" dirty="0" smtClean="0">
                    <a:solidFill>
                      <a:schemeClr val="bg1"/>
                    </a:solidFill>
                  </a:rPr>
                  <a:t>LICENSING</a:t>
                </a:r>
                <a:endParaRPr lang="en-GB" sz="13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194465" y="3649770"/>
              <a:ext cx="2731324" cy="2390559"/>
              <a:chOff x="3194465" y="3649770"/>
              <a:chExt cx="2731324" cy="2390559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3194465" y="4455176"/>
                <a:ext cx="2731322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Investment Screening</a:t>
                </a:r>
              </a:p>
              <a:p>
                <a:r>
                  <a:rPr lang="en-GB" sz="1300" dirty="0" smtClean="0"/>
                  <a:t>Identification, analysis and assessment of targets</a:t>
                </a:r>
                <a:endParaRPr lang="en-GB" sz="1300" dirty="0"/>
              </a:p>
            </p:txBody>
          </p: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040" y="3713705"/>
                <a:ext cx="734459" cy="738132"/>
              </a:xfrm>
              <a:prstGeom prst="rect">
                <a:avLst/>
              </a:prstGeom>
            </p:spPr>
          </p:pic>
          <p:sp>
            <p:nvSpPr>
              <p:cNvPr id="105" name="Rounded Rectangle 104"/>
              <p:cNvSpPr/>
              <p:nvPr/>
            </p:nvSpPr>
            <p:spPr>
              <a:xfrm>
                <a:off x="3194465" y="3649770"/>
                <a:ext cx="2731324" cy="2390559"/>
              </a:xfrm>
              <a:prstGeom prst="round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3202717" y="5507214"/>
                <a:ext cx="2723068" cy="290478"/>
              </a:xfrm>
              <a:prstGeom prst="roundRect">
                <a:avLst/>
              </a:prstGeom>
              <a:solidFill>
                <a:srgbClr val="2B11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b="1" dirty="0" smtClean="0">
                    <a:solidFill>
                      <a:schemeClr val="bg1"/>
                    </a:solidFill>
                  </a:rPr>
                  <a:t>SCOUTING</a:t>
                </a:r>
                <a:endParaRPr lang="en-GB" sz="13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32515" y="3649770"/>
              <a:ext cx="2731324" cy="2390559"/>
              <a:chOff x="332515" y="3649770"/>
              <a:chExt cx="2731324" cy="2390559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7620" y="3723316"/>
                <a:ext cx="734459" cy="723444"/>
              </a:xfrm>
              <a:prstGeom prst="rect">
                <a:avLst/>
              </a:prstGeom>
            </p:spPr>
          </p:pic>
          <p:grpSp>
            <p:nvGrpSpPr>
              <p:cNvPr id="99" name="Group 98"/>
              <p:cNvGrpSpPr/>
              <p:nvPr/>
            </p:nvGrpSpPr>
            <p:grpSpPr>
              <a:xfrm>
                <a:off x="332515" y="3649770"/>
                <a:ext cx="2731324" cy="2390559"/>
                <a:chOff x="522515" y="3673520"/>
                <a:chExt cx="2731324" cy="2390559"/>
              </a:xfrm>
            </p:grpSpPr>
            <p:sp>
              <p:nvSpPr>
                <p:cNvPr id="101" name="Rounded Rectangle 100"/>
                <p:cNvSpPr/>
                <p:nvPr/>
              </p:nvSpPr>
              <p:spPr>
                <a:xfrm>
                  <a:off x="522515" y="3673520"/>
                  <a:ext cx="2731324" cy="2390559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522515" y="4478926"/>
                  <a:ext cx="2731322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GB" dirty="0" smtClean="0"/>
                    <a:t>Due Diligence</a:t>
                  </a:r>
                </a:p>
                <a:p>
                  <a:r>
                    <a:rPr lang="en-GB" sz="1300" dirty="0" smtClean="0"/>
                    <a:t>A fast, early and accessible view of risk and value</a:t>
                  </a:r>
                  <a:endParaRPr lang="en-GB" sz="1300" dirty="0"/>
                </a:p>
              </p:txBody>
            </p:sp>
          </p:grpSp>
          <p:sp>
            <p:nvSpPr>
              <p:cNvPr id="100" name="Rounded Rectangle 99"/>
              <p:cNvSpPr/>
              <p:nvPr/>
            </p:nvSpPr>
            <p:spPr>
              <a:xfrm>
                <a:off x="340771" y="5507214"/>
                <a:ext cx="2723068" cy="290478"/>
              </a:xfrm>
              <a:prstGeom prst="roundRect">
                <a:avLst/>
              </a:prstGeom>
              <a:solidFill>
                <a:srgbClr val="2B11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b="1" dirty="0" smtClean="0">
                    <a:solidFill>
                      <a:schemeClr val="bg1"/>
                    </a:solidFill>
                  </a:rPr>
                  <a:t>DEALS</a:t>
                </a:r>
                <a:endParaRPr lang="en-GB" sz="13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056414" y="3649770"/>
              <a:ext cx="2731326" cy="2390559"/>
              <a:chOff x="6056414" y="3649770"/>
              <a:chExt cx="2731326" cy="2390559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721" y="3712060"/>
                <a:ext cx="734459" cy="745476"/>
              </a:xfrm>
              <a:prstGeom prst="rect">
                <a:avLst/>
              </a:prstGeom>
            </p:spPr>
          </p:pic>
          <p:grpSp>
            <p:nvGrpSpPr>
              <p:cNvPr id="94" name="Group 93"/>
              <p:cNvGrpSpPr/>
              <p:nvPr/>
            </p:nvGrpSpPr>
            <p:grpSpPr>
              <a:xfrm>
                <a:off x="6056414" y="3649770"/>
                <a:ext cx="2731324" cy="2390559"/>
                <a:chOff x="5937664" y="3673520"/>
                <a:chExt cx="2731324" cy="2390559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5937664" y="3673520"/>
                  <a:ext cx="2731324" cy="2390559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937664" y="4478926"/>
                  <a:ext cx="2731322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GB" dirty="0" smtClean="0"/>
                    <a:t>Risk Management</a:t>
                  </a:r>
                </a:p>
                <a:p>
                  <a:r>
                    <a:rPr lang="en-GB" sz="1300" dirty="0" smtClean="0"/>
                    <a:t>Quick view of litigation landscape, for both OpCo and NPE activity</a:t>
                  </a:r>
                  <a:endParaRPr lang="en-GB" sz="1300" dirty="0"/>
                </a:p>
              </p:txBody>
            </p:sp>
          </p:grpSp>
          <p:sp>
            <p:nvSpPr>
              <p:cNvPr id="95" name="Rounded Rectangle 94"/>
              <p:cNvSpPr/>
              <p:nvPr/>
            </p:nvSpPr>
            <p:spPr>
              <a:xfrm>
                <a:off x="6064672" y="5507214"/>
                <a:ext cx="2723068" cy="290478"/>
              </a:xfrm>
              <a:prstGeom prst="roundRect">
                <a:avLst/>
              </a:prstGeom>
              <a:solidFill>
                <a:srgbClr val="2B11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350" b="1" dirty="0" smtClean="0">
                    <a:solidFill>
                      <a:schemeClr val="bg1"/>
                    </a:solidFill>
                  </a:rPr>
                  <a:t>LITIGATION</a:t>
                </a:r>
                <a:endParaRPr lang="en-GB" sz="135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43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8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clear shift in SAP’s innovation strategy</a:t>
            </a:r>
            <a:endParaRPr lang="en-US" dirty="0">
              <a:latin typeface="+mj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0730" y="1638796"/>
            <a:ext cx="8762531" cy="3619015"/>
            <a:chOff x="142438" y="2052955"/>
            <a:chExt cx="8857539" cy="375262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438" y="2052955"/>
              <a:ext cx="8857539" cy="3752621"/>
            </a:xfrm>
            <a:prstGeom prst="rect">
              <a:avLst/>
            </a:prstGeom>
          </p:spPr>
        </p:pic>
        <p:sp>
          <p:nvSpPr>
            <p:cNvPr id="44" name="TextBox 3"/>
            <p:cNvSpPr txBox="1"/>
            <p:nvPr/>
          </p:nvSpPr>
          <p:spPr>
            <a:xfrm>
              <a:off x="3761829" y="5212015"/>
              <a:ext cx="105427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Database &amp; Memory</a:t>
              </a:r>
              <a:endParaRPr lang="en-US" sz="1400" dirty="0"/>
            </a:p>
          </p:txBody>
        </p:sp>
        <p:sp>
          <p:nvSpPr>
            <p:cNvPr id="45" name="TextBox 4"/>
            <p:cNvSpPr txBox="1"/>
            <p:nvPr/>
          </p:nvSpPr>
          <p:spPr>
            <a:xfrm>
              <a:off x="5315933" y="5330167"/>
              <a:ext cx="105427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Other</a:t>
              </a:r>
              <a:endParaRPr lang="en-US" sz="1400" dirty="0"/>
            </a:p>
          </p:txBody>
        </p:sp>
      </p:grp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251652"/>
            <a:ext cx="8229600" cy="12090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Siemens dominance in process automation, soon to be overtaken by ABB </a:t>
            </a:r>
            <a:endParaRPr lang="en-US" dirty="0">
              <a:latin typeface="+mj-lt"/>
            </a:endParaRPr>
          </a:p>
        </p:txBody>
      </p:sp>
      <p:pic>
        <p:nvPicPr>
          <p:cNvPr id="42" name="Picture 4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12" r="1689" b="2527"/>
          <a:stretch/>
        </p:blipFill>
        <p:spPr bwMode="auto">
          <a:xfrm>
            <a:off x="565962" y="1746110"/>
            <a:ext cx="7988326" cy="4102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7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62" y="177133"/>
            <a:ext cx="8229600" cy="12921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Toyota, late to the fuel cell game.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Opening </a:t>
            </a:r>
            <a:r>
              <a:rPr lang="en-US" dirty="0">
                <a:latin typeface="+mn-lt"/>
              </a:rPr>
              <a:t>up portfolio, but only has JP coverage</a:t>
            </a:r>
            <a:endParaRPr lang="en-US" dirty="0" smtClean="0">
              <a:latin typeface="+mn-l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81" y="1492632"/>
            <a:ext cx="6461690" cy="25084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130" y="4147658"/>
            <a:ext cx="4895388" cy="1959069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72589" y="1503315"/>
            <a:ext cx="977900" cy="952500"/>
            <a:chOff x="1872589" y="1503315"/>
            <a:chExt cx="977900" cy="952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589" y="1503315"/>
              <a:ext cx="977900" cy="304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489" y="1808115"/>
              <a:ext cx="876300" cy="342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7989" y="2151015"/>
              <a:ext cx="9525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1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926" y="2707566"/>
            <a:ext cx="7772400" cy="728975"/>
          </a:xfrm>
        </p:spPr>
        <p:txBody>
          <a:bodyPr/>
          <a:lstStyle/>
          <a:p>
            <a:r>
              <a:rPr lang="en-GB" sz="3600" dirty="0" smtClean="0"/>
              <a:t>Thank you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725" y="3722291"/>
            <a:ext cx="6400800" cy="624070"/>
          </a:xfrm>
        </p:spPr>
        <p:txBody>
          <a:bodyPr/>
          <a:lstStyle/>
          <a:p>
            <a:r>
              <a:rPr lang="en-GB" sz="2000" dirty="0" smtClean="0"/>
              <a:t>aistemos.com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583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Aistemos</a:t>
            </a: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2161" y="6373831"/>
            <a:ext cx="2133600" cy="365125"/>
          </a:xfrm>
        </p:spPr>
        <p:txBody>
          <a:bodyPr/>
          <a:lstStyle/>
          <a:p>
            <a:fld id="{E8276075-F3F0-864E-A9E7-63B2971D170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6" y="1838009"/>
            <a:ext cx="5299388" cy="30243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2207" y="1477450"/>
            <a:ext cx="3193202" cy="4277837"/>
            <a:chOff x="455211" y="1175505"/>
            <a:chExt cx="3193202" cy="4719646"/>
          </a:xfrm>
        </p:grpSpPr>
        <p:grpSp>
          <p:nvGrpSpPr>
            <p:cNvPr id="11" name="Group 10"/>
            <p:cNvGrpSpPr/>
            <p:nvPr/>
          </p:nvGrpSpPr>
          <p:grpSpPr>
            <a:xfrm>
              <a:off x="455213" y="1175505"/>
              <a:ext cx="3193200" cy="1528029"/>
              <a:chOff x="401920" y="1753108"/>
              <a:chExt cx="2556606" cy="335178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01920" y="1753108"/>
                <a:ext cx="2556606" cy="969123"/>
                <a:chOff x="-7272" y="356108"/>
                <a:chExt cx="2556606" cy="969123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-7272" y="356108"/>
                  <a:ext cx="2556606" cy="969123"/>
                </a:xfrm>
                <a:prstGeom prst="rect">
                  <a:avLst/>
                </a:prstGeom>
                <a:solidFill>
                  <a:srgbClr val="2B1166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ctangle 30"/>
                <p:cNvSpPr/>
                <p:nvPr/>
              </p:nvSpPr>
              <p:spPr>
                <a:xfrm>
                  <a:off x="2601" y="356108"/>
                  <a:ext cx="2536711" cy="9691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113792" rIns="199136" bIns="113792" numCol="1" spcCol="1270" anchor="ctr" anchorCtr="0">
                  <a:noAutofit/>
                </a:bodyPr>
                <a:lstStyle/>
                <a:p>
                  <a:pPr algn="ctr" defTabSz="124449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dirty="0">
                      <a:solidFill>
                        <a:srgbClr val="FFFFFF"/>
                      </a:solidFill>
                      <a:latin typeface="Source Sans Pro Light"/>
                      <a:cs typeface="Source Sans Pro Light"/>
                    </a:rPr>
                    <a:t>Strategy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11793" y="2722231"/>
                <a:ext cx="2536711" cy="2382660"/>
                <a:chOff x="2601" y="1325231"/>
                <a:chExt cx="2536711" cy="238266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601" y="1325231"/>
                  <a:ext cx="2536711" cy="238266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9" name="Rectangle 28"/>
                <p:cNvSpPr/>
                <p:nvPr/>
              </p:nvSpPr>
              <p:spPr>
                <a:xfrm>
                  <a:off x="2601" y="1325231"/>
                  <a:ext cx="2536711" cy="23826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0" tIns="106680" rIns="142240" bIns="160020" numCol="1" spcCol="1270" anchor="t" anchorCtr="0">
                  <a:noAutofit/>
                </a:bodyPr>
                <a:lstStyle/>
                <a:p>
                  <a:pPr marL="0" lvl="1" defTabSz="8889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GB" sz="1400" dirty="0">
                      <a:latin typeface="+mj-lt"/>
                      <a:cs typeface="Arial"/>
                    </a:rPr>
                    <a:t>Aistemos was founded by Nigel Swycher, who has over 25 years of experience advising on the creation and exploitation of IP</a:t>
                  </a: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455212" y="2854426"/>
              <a:ext cx="3193200" cy="1528029"/>
              <a:chOff x="3293772" y="1753108"/>
              <a:chExt cx="2556606" cy="335178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293772" y="1753108"/>
                <a:ext cx="2556606" cy="969123"/>
                <a:chOff x="2884580" y="356108"/>
                <a:chExt cx="2556606" cy="969123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884580" y="356108"/>
                  <a:ext cx="2556606" cy="969123"/>
                </a:xfrm>
                <a:prstGeom prst="rect">
                  <a:avLst/>
                </a:prstGeom>
                <a:solidFill>
                  <a:srgbClr val="2B1166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Rectangle 24"/>
                <p:cNvSpPr/>
                <p:nvPr/>
              </p:nvSpPr>
              <p:spPr>
                <a:xfrm>
                  <a:off x="2894453" y="356108"/>
                  <a:ext cx="2536711" cy="9691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113792" rIns="199136" bIns="113792" numCol="1" spcCol="1270" anchor="ctr" anchorCtr="0">
                  <a:noAutofit/>
                </a:bodyPr>
                <a:lstStyle/>
                <a:p>
                  <a:pPr algn="ctr" defTabSz="124449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dirty="0">
                      <a:solidFill>
                        <a:srgbClr val="FFFFFF"/>
                      </a:solidFill>
                      <a:latin typeface="Source Sans Pro Light"/>
                      <a:cs typeface="Source Sans Pro Light"/>
                    </a:rPr>
                    <a:t>Analytics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303645" y="2722231"/>
                <a:ext cx="2536711" cy="2382660"/>
                <a:chOff x="2894453" y="1325231"/>
                <a:chExt cx="2536711" cy="238266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894453" y="1325231"/>
                  <a:ext cx="2536711" cy="238266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Rectangle 22"/>
                <p:cNvSpPr/>
                <p:nvPr/>
              </p:nvSpPr>
              <p:spPr>
                <a:xfrm>
                  <a:off x="2894453" y="1325231"/>
                  <a:ext cx="2536711" cy="23826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0" tIns="106680" rIns="142240" bIns="160020" numCol="1" spcCol="1270" anchor="t" anchorCtr="0">
                  <a:noAutofit/>
                </a:bodyPr>
                <a:lstStyle/>
                <a:p>
                  <a:pPr marL="0" lvl="1" defTabSz="8889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GB" sz="1400" dirty="0">
                      <a:latin typeface="+mj-lt"/>
                      <a:cs typeface="Arial"/>
                    </a:rPr>
                    <a:t>Cipher is our first analytics product focussing on the visualisation of </a:t>
                  </a:r>
                  <a:r>
                    <a:rPr lang="en-GB" sz="1400" dirty="0" smtClean="0">
                      <a:latin typeface="+mj-lt"/>
                      <a:cs typeface="Arial"/>
                    </a:rPr>
                    <a:t>patent data </a:t>
                  </a:r>
                  <a:r>
                    <a:rPr lang="en-GB" sz="1400" dirty="0">
                      <a:latin typeface="+mj-lt"/>
                      <a:cs typeface="Arial"/>
                    </a:rPr>
                    <a:t>from a corporate perspective</a:t>
                  </a: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455211" y="4533346"/>
              <a:ext cx="3193200" cy="1361805"/>
              <a:chOff x="455211" y="4533346"/>
              <a:chExt cx="3193200" cy="13618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5211" y="4533346"/>
                <a:ext cx="3193200" cy="471858"/>
                <a:chOff x="5776431" y="356108"/>
                <a:chExt cx="2556606" cy="969122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776431" y="356108"/>
                  <a:ext cx="2556606" cy="969122"/>
                </a:xfrm>
                <a:prstGeom prst="rect">
                  <a:avLst/>
                </a:prstGeom>
                <a:solidFill>
                  <a:srgbClr val="2B1166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Rectangle 18"/>
                <p:cNvSpPr/>
                <p:nvPr/>
              </p:nvSpPr>
              <p:spPr>
                <a:xfrm>
                  <a:off x="5786304" y="356108"/>
                  <a:ext cx="2536711" cy="9691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113792" rIns="199136" bIns="113792" numCol="1" spcCol="1270" anchor="ctr" anchorCtr="0">
                  <a:noAutofit/>
                </a:bodyPr>
                <a:lstStyle/>
                <a:p>
                  <a:pPr algn="ctr" defTabSz="124449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1400" dirty="0">
                      <a:solidFill>
                        <a:srgbClr val="FFFFFF"/>
                      </a:solidFill>
                      <a:latin typeface="Source Sans Pro Light"/>
                      <a:cs typeface="Source Sans Pro Light"/>
                    </a:rPr>
                    <a:t>Risk Management</a:t>
                  </a: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67544" y="5005205"/>
                <a:ext cx="3168352" cy="889946"/>
                <a:chOff x="5786304" y="1325231"/>
                <a:chExt cx="2536711" cy="238266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5786304" y="1325231"/>
                  <a:ext cx="2536711" cy="2382660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Rectangle 16"/>
                <p:cNvSpPr/>
                <p:nvPr/>
              </p:nvSpPr>
              <p:spPr>
                <a:xfrm>
                  <a:off x="5786304" y="1325231"/>
                  <a:ext cx="2536711" cy="208687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0" tIns="106680" rIns="142240" bIns="160020" numCol="1" spcCol="1270" anchor="t" anchorCtr="0">
                  <a:noAutofit/>
                </a:bodyPr>
                <a:lstStyle/>
                <a:p>
                  <a:pPr marL="0" lvl="1" defTabSz="8889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GB" sz="1400" dirty="0">
                      <a:latin typeface="+mj-lt"/>
                      <a:cs typeface="American Typewriter Light"/>
                    </a:rPr>
                    <a:t>Aistemos advises on a range of innovative products aimed at managing IP risk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7365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About patent data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61964" y="1298002"/>
            <a:ext cx="8224837" cy="446722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Mostly unstructured text</a:t>
            </a:r>
          </a:p>
          <a:p>
            <a:r>
              <a:rPr lang="en-US" dirty="0" smtClean="0">
                <a:latin typeface="+mn-lt"/>
              </a:rPr>
              <a:t>What metadata exists, is of poor quality</a:t>
            </a:r>
          </a:p>
          <a:p>
            <a:r>
              <a:rPr lang="en-US" dirty="0" smtClean="0">
                <a:latin typeface="+mn-lt"/>
              </a:rPr>
              <a:t>Incomplete</a:t>
            </a:r>
          </a:p>
          <a:p>
            <a:r>
              <a:rPr lang="en-US" dirty="0" smtClean="0">
                <a:latin typeface="+mn-lt"/>
              </a:rPr>
              <a:t>Often obfuscated</a:t>
            </a:r>
          </a:p>
          <a:p>
            <a:r>
              <a:rPr lang="en-US" dirty="0" smtClean="0">
                <a:latin typeface="+mn-lt"/>
              </a:rPr>
              <a:t>Changes daily</a:t>
            </a:r>
          </a:p>
          <a:p>
            <a:endParaRPr lang="en-US" dirty="0">
              <a:latin typeface="+mn-lt"/>
            </a:endParaRPr>
          </a:p>
          <a:p>
            <a:pPr marL="57145" indent="0">
              <a:buNone/>
            </a:pPr>
            <a:r>
              <a:rPr lang="en-US" dirty="0" smtClean="0">
                <a:latin typeface="+mn-lt"/>
              </a:rPr>
              <a:t>…but valuable enough that it is worth applying significant resources to find underlying patterns</a:t>
            </a:r>
          </a:p>
          <a:p>
            <a:pPr marL="57145" indent="0">
              <a:buNone/>
            </a:pPr>
            <a:endParaRPr lang="en-US" dirty="0">
              <a:latin typeface="+mn-lt"/>
            </a:endParaRPr>
          </a:p>
          <a:p>
            <a:pPr marL="57145" indent="0">
              <a:buNone/>
            </a:pPr>
            <a:r>
              <a:rPr lang="en-US" dirty="0" smtClean="0">
                <a:latin typeface="+mn-lt"/>
              </a:rPr>
              <a:t>A common situation in many data-intensive industries</a:t>
            </a:r>
            <a:endParaRPr lang="en-US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3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12274"/>
            <a:ext cx="8229600" cy="817810"/>
          </a:xfrm>
        </p:spPr>
        <p:txBody>
          <a:bodyPr/>
          <a:lstStyle/>
          <a:p>
            <a:r>
              <a:rPr lang="en-US" dirty="0" smtClean="0"/>
              <a:t>(Supervised) Learning Workflow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59" y="887293"/>
            <a:ext cx="6350561" cy="509494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19067"/>
            <a:ext cx="8229600" cy="817810"/>
          </a:xfrm>
        </p:spPr>
        <p:txBody>
          <a:bodyPr/>
          <a:lstStyle/>
          <a:p>
            <a:r>
              <a:rPr lang="en-US" dirty="0" smtClean="0"/>
              <a:t>Example: Clustering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61964" y="1304945"/>
            <a:ext cx="8224837" cy="390405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Get domain experts to cluster portfolios from different industries</a:t>
            </a:r>
          </a:p>
          <a:p>
            <a:r>
              <a:rPr lang="en-US" sz="2800" dirty="0" smtClean="0">
                <a:latin typeface="+mn-lt"/>
              </a:rPr>
              <a:t>Learn from that how to calculate the “similarity” of different patent families</a:t>
            </a:r>
          </a:p>
          <a:p>
            <a:r>
              <a:rPr lang="en-US" sz="2800" dirty="0" smtClean="0">
                <a:latin typeface="+mn-lt"/>
              </a:rPr>
              <a:t>Use an Unsupervised Learning algorithm to break down portfolios into areas of technology</a:t>
            </a:r>
          </a:p>
          <a:p>
            <a:pPr lvl="1"/>
            <a:r>
              <a:rPr lang="en-US" sz="2400" dirty="0" smtClean="0">
                <a:latin typeface="+mn-lt"/>
              </a:rPr>
              <a:t>Not pre-determined</a:t>
            </a:r>
          </a:p>
          <a:p>
            <a:pPr lvl="1"/>
            <a:r>
              <a:rPr lang="en-US" sz="2400" dirty="0" smtClean="0">
                <a:latin typeface="+mn-lt"/>
              </a:rPr>
              <a:t>Emerging naturally from the portfolio</a:t>
            </a:r>
            <a:endParaRPr lang="en-US" sz="2400" dirty="0">
              <a:latin typeface="+mn-lt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3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tent-doc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-2720"/>
          <a:stretch/>
        </p:blipFill>
        <p:spPr>
          <a:xfrm>
            <a:off x="1" y="0"/>
            <a:ext cx="9144000" cy="7303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0"/>
            <a:ext cx="8229600" cy="817810"/>
          </a:xfr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+mj-lt"/>
              </a:rPr>
              <a:t>From unstructured documents</a:t>
            </a:r>
            <a:endParaRPr lang="en-US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7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e-systems-similar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5"/>
            <a:ext cx="9144000" cy="604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19066"/>
            <a:ext cx="8229600" cy="817810"/>
          </a:xfrm>
        </p:spPr>
        <p:txBody>
          <a:bodyPr/>
          <a:lstStyle/>
          <a:p>
            <a:r>
              <a:rPr lang="en-US" dirty="0" smtClean="0"/>
              <a:t>To similarity measures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2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5483"/>
            <a:ext cx="8229600" cy="817810"/>
          </a:xfrm>
        </p:spPr>
        <p:txBody>
          <a:bodyPr/>
          <a:lstStyle/>
          <a:p>
            <a:r>
              <a:rPr lang="en-US" dirty="0" smtClean="0"/>
              <a:t>To clusters</a:t>
            </a:r>
            <a:endParaRPr lang="en-US" dirty="0"/>
          </a:p>
        </p:txBody>
      </p:sp>
      <p:pic>
        <p:nvPicPr>
          <p:cNvPr id="7" name="Picture 6" descr="bae-systems-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0000"/>
            <a:ext cx="8077200" cy="43180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5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8" y="5483"/>
            <a:ext cx="8229600" cy="817810"/>
          </a:xfrm>
        </p:spPr>
        <p:txBody>
          <a:bodyPr/>
          <a:lstStyle/>
          <a:p>
            <a:r>
              <a:rPr lang="en-US" dirty="0"/>
              <a:t>Example: Finding comparable portfolios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5435" y="6373831"/>
            <a:ext cx="2895600" cy="365125"/>
          </a:xfrm>
        </p:spPr>
        <p:txBody>
          <a:bodyPr/>
          <a:lstStyle/>
          <a:p>
            <a:r>
              <a:rPr lang="en-US" dirty="0" smtClean="0"/>
              <a:t>Integrated EA 2015_03/03/15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72161" y="637383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defPPr>
              <a:defRPr lang="en-US"/>
            </a:defPPr>
            <a:lvl1pPr marL="0" algn="r" defTabSz="457162" rtl="0" eaLnBrk="1" latinLnBrk="0" hangingPunct="1">
              <a:defRPr sz="1000" kern="1200">
                <a:solidFill>
                  <a:srgbClr val="BFBFBF"/>
                </a:solidFill>
                <a:latin typeface="Source Sans Pro Light"/>
                <a:ea typeface="+mn-ea"/>
                <a:cs typeface="Source Sans Pro Light"/>
              </a:defRPr>
            </a:lvl1pPr>
            <a:lvl2pPr marL="457162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4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6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08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9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31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93" algn="l" defTabSz="45716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76075-F3F0-864E-A9E7-63B2971D17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61964" y="1211790"/>
            <a:ext cx="8224837" cy="411114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Another similarity based algorithm</a:t>
            </a:r>
          </a:p>
          <a:p>
            <a:r>
              <a:rPr lang="en-US" dirty="0" smtClean="0">
                <a:latin typeface="+mn-lt"/>
              </a:rPr>
              <a:t>But, different criteria, different approach</a:t>
            </a:r>
          </a:p>
          <a:p>
            <a:pPr lvl="1"/>
            <a:r>
              <a:rPr lang="en-US" dirty="0" smtClean="0">
                <a:latin typeface="+mn-lt"/>
              </a:rPr>
              <a:t>Patents within portfolios tend to use same terminology, have common authors etc.</a:t>
            </a:r>
          </a:p>
          <a:p>
            <a:pPr lvl="1"/>
            <a:r>
              <a:rPr lang="en-US" dirty="0" smtClean="0">
                <a:latin typeface="+mn-lt"/>
              </a:rPr>
              <a:t>Across portfolios we need to be language neutral</a:t>
            </a:r>
          </a:p>
          <a:p>
            <a:r>
              <a:rPr lang="en-US" dirty="0" smtClean="0">
                <a:latin typeface="+mn-lt"/>
              </a:rPr>
              <a:t>Unsupervised Learning algorithms can identify common themes in unstructured documents</a:t>
            </a:r>
          </a:p>
          <a:p>
            <a:pPr lvl="1"/>
            <a:r>
              <a:rPr lang="en-US" dirty="0" smtClean="0">
                <a:latin typeface="+mn-lt"/>
              </a:rPr>
              <a:t>E.g. Topic Modeling / LDA, classical IE Name Resolution</a:t>
            </a:r>
          </a:p>
          <a:p>
            <a:r>
              <a:rPr lang="en-US" dirty="0" smtClean="0">
                <a:latin typeface="+mn-lt"/>
              </a:rPr>
              <a:t>Combine output of Unsupervised tagging with graph distance metrics to produce a similarity score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6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F002B"/>
      </a:dk1>
      <a:lt1>
        <a:sysClr val="window" lastClr="FFFFFF"/>
      </a:lt1>
      <a:dk2>
        <a:srgbClr val="0C0020"/>
      </a:dk2>
      <a:lt2>
        <a:srgbClr val="FFFFFF"/>
      </a:lt2>
      <a:accent1>
        <a:srgbClr val="FE9E09"/>
      </a:accent1>
      <a:accent2>
        <a:srgbClr val="1B0044"/>
      </a:accent2>
      <a:accent3>
        <a:srgbClr val="280066"/>
      </a:accent3>
      <a:accent4>
        <a:srgbClr val="8064A2"/>
      </a:accent4>
      <a:accent5>
        <a:srgbClr val="D6030E"/>
      </a:accent5>
      <a:accent6>
        <a:srgbClr val="FE9E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100" dirty="0" smtClean="0">
            <a:solidFill>
              <a:srgbClr val="200144"/>
            </a:solidFill>
            <a:latin typeface="Source Sans Pro Light"/>
            <a:cs typeface="Source Sans Pro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630</Words>
  <Application>Microsoft Macintosh PowerPoint</Application>
  <PresentationFormat>On-screen Show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Machine Learning on Patent data What it tells us about Innovation and Strategy  2015-03-05  Nigel Swycher and Steve Harris  AISTEMOS Limited  </vt:lpstr>
      <vt:lpstr>Aistemos</vt:lpstr>
      <vt:lpstr>About patent data</vt:lpstr>
      <vt:lpstr>(Supervised) Learning Workflow</vt:lpstr>
      <vt:lpstr>Example: Clustering</vt:lpstr>
      <vt:lpstr>From unstructured documents</vt:lpstr>
      <vt:lpstr>To similarity measures</vt:lpstr>
      <vt:lpstr>To clusters</vt:lpstr>
      <vt:lpstr>Example: Finding comparable portfolios</vt:lpstr>
      <vt:lpstr>Brute force calculations</vt:lpstr>
      <vt:lpstr>Identify comparable patent sets</vt:lpstr>
      <vt:lpstr>Application to other domains</vt:lpstr>
      <vt:lpstr>Cipher use cases</vt:lpstr>
      <vt:lpstr>The clear shift in SAP’s innovation strategy</vt:lpstr>
      <vt:lpstr>Siemens dominance in process automation, soon to be overtaken by ABB </vt:lpstr>
      <vt:lpstr>Toyota, late to the fuel cell game.   Opening up portfolio, but only has JP coverage</vt:lpstr>
      <vt:lpstr>Thank you</vt:lpstr>
    </vt:vector>
  </TitlesOfParts>
  <Company>Aistemos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Korek</dc:creator>
  <cp:lastModifiedBy>Steve Harris</cp:lastModifiedBy>
  <cp:revision>124</cp:revision>
  <cp:lastPrinted>2015-02-25T12:41:22Z</cp:lastPrinted>
  <dcterms:created xsi:type="dcterms:W3CDTF">2015-02-16T17:12:10Z</dcterms:created>
  <dcterms:modified xsi:type="dcterms:W3CDTF">2015-03-03T17:34:15Z</dcterms:modified>
</cp:coreProperties>
</file>